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56" r:id="rId2"/>
    <p:sldId id="257" r:id="rId3"/>
    <p:sldId id="258" r:id="rId4"/>
    <p:sldId id="261" r:id="rId5"/>
    <p:sldId id="259" r:id="rId6"/>
    <p:sldId id="334" r:id="rId7"/>
    <p:sldId id="280" r:id="rId8"/>
    <p:sldId id="283" r:id="rId9"/>
    <p:sldId id="266" r:id="rId10"/>
    <p:sldId id="267" r:id="rId11"/>
    <p:sldId id="326" r:id="rId12"/>
    <p:sldId id="32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320" r:id="rId24"/>
    <p:sldId id="282" r:id="rId25"/>
    <p:sldId id="284" r:id="rId26"/>
    <p:sldId id="286" r:id="rId27"/>
    <p:sldId id="285" r:id="rId28"/>
    <p:sldId id="287" r:id="rId29"/>
    <p:sldId id="321" r:id="rId30"/>
    <p:sldId id="291" r:id="rId31"/>
    <p:sldId id="292" r:id="rId32"/>
    <p:sldId id="490" r:id="rId33"/>
    <p:sldId id="293" r:id="rId34"/>
    <p:sldId id="335" r:id="rId35"/>
    <p:sldId id="318" r:id="rId36"/>
    <p:sldId id="489" r:id="rId37"/>
    <p:sldId id="298" r:id="rId38"/>
    <p:sldId id="300" r:id="rId39"/>
    <p:sldId id="299" r:id="rId40"/>
    <p:sldId id="305" r:id="rId41"/>
    <p:sldId id="306" r:id="rId42"/>
    <p:sldId id="307" r:id="rId43"/>
    <p:sldId id="308" r:id="rId44"/>
    <p:sldId id="310" r:id="rId45"/>
    <p:sldId id="349" r:id="rId46"/>
    <p:sldId id="351" r:id="rId47"/>
    <p:sldId id="311" r:id="rId48"/>
    <p:sldId id="341" r:id="rId49"/>
    <p:sldId id="342" r:id="rId50"/>
    <p:sldId id="350" r:id="rId51"/>
    <p:sldId id="312" r:id="rId52"/>
    <p:sldId id="313" r:id="rId53"/>
    <p:sldId id="348" r:id="rId54"/>
    <p:sldId id="496" r:id="rId55"/>
    <p:sldId id="347" r:id="rId56"/>
    <p:sldId id="304" r:id="rId57"/>
    <p:sldId id="344" r:id="rId58"/>
    <p:sldId id="343" r:id="rId59"/>
    <p:sldId id="309" r:id="rId60"/>
    <p:sldId id="345" r:id="rId61"/>
    <p:sldId id="301" r:id="rId62"/>
    <p:sldId id="302" r:id="rId63"/>
    <p:sldId id="303" r:id="rId64"/>
    <p:sldId id="491" r:id="rId65"/>
    <p:sldId id="492" r:id="rId66"/>
    <p:sldId id="493" r:id="rId67"/>
    <p:sldId id="494" r:id="rId68"/>
    <p:sldId id="495" r:id="rId69"/>
    <p:sldId id="424" r:id="rId70"/>
    <p:sldId id="426" r:id="rId71"/>
    <p:sldId id="425" r:id="rId72"/>
    <p:sldId id="427" r:id="rId73"/>
    <p:sldId id="429" r:id="rId74"/>
    <p:sldId id="428" r:id="rId75"/>
    <p:sldId id="430" r:id="rId76"/>
    <p:sldId id="431" r:id="rId77"/>
    <p:sldId id="434" r:id="rId78"/>
    <p:sldId id="432" r:id="rId79"/>
    <p:sldId id="433" r:id="rId80"/>
    <p:sldId id="435" r:id="rId81"/>
    <p:sldId id="436" r:id="rId82"/>
    <p:sldId id="437" r:id="rId83"/>
    <p:sldId id="438" r:id="rId84"/>
    <p:sldId id="440" r:id="rId85"/>
    <p:sldId id="439" r:id="rId86"/>
    <p:sldId id="466" r:id="rId87"/>
    <p:sldId id="442" r:id="rId88"/>
    <p:sldId id="443" r:id="rId89"/>
    <p:sldId id="460" r:id="rId90"/>
    <p:sldId id="461" r:id="rId91"/>
    <p:sldId id="462" r:id="rId92"/>
    <p:sldId id="444" r:id="rId93"/>
    <p:sldId id="463" r:id="rId94"/>
    <p:sldId id="464" r:id="rId95"/>
    <p:sldId id="465" r:id="rId96"/>
    <p:sldId id="468" r:id="rId97"/>
    <p:sldId id="469" r:id="rId98"/>
    <p:sldId id="446" r:id="rId99"/>
    <p:sldId id="447" r:id="rId100"/>
    <p:sldId id="448" r:id="rId101"/>
    <p:sldId id="449" r:id="rId102"/>
    <p:sldId id="476" r:id="rId103"/>
    <p:sldId id="478" r:id="rId104"/>
    <p:sldId id="477" r:id="rId105"/>
    <p:sldId id="479" r:id="rId106"/>
    <p:sldId id="451" r:id="rId107"/>
    <p:sldId id="480" r:id="rId108"/>
    <p:sldId id="452" r:id="rId109"/>
    <p:sldId id="481" r:id="rId110"/>
    <p:sldId id="453" r:id="rId111"/>
    <p:sldId id="454" r:id="rId112"/>
    <p:sldId id="455" r:id="rId113"/>
    <p:sldId id="482" r:id="rId114"/>
    <p:sldId id="457" r:id="rId115"/>
    <p:sldId id="458" r:id="rId116"/>
    <p:sldId id="483" r:id="rId117"/>
    <p:sldId id="484" r:id="rId118"/>
    <p:sldId id="459" r:id="rId119"/>
    <p:sldId id="485" r:id="rId120"/>
    <p:sldId id="363" r:id="rId121"/>
    <p:sldId id="486" r:id="rId122"/>
    <p:sldId id="487" r:id="rId123"/>
    <p:sldId id="416" r:id="rId124"/>
    <p:sldId id="423" r:id="rId125"/>
    <p:sldId id="418" r:id="rId126"/>
    <p:sldId id="488" r:id="rId127"/>
    <p:sldId id="422" r:id="rId128"/>
    <p:sldId id="316" r:id="rId129"/>
    <p:sldId id="317" r:id="rId1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THIS ON YOUR</a:t>
            </a:r>
            <a:r>
              <a:rPr lang="en-US" baseline="0" dirty="0" smtClean="0"/>
              <a:t> COMPUTER AS WELL!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everyone good??? THUMBS UP OR THUMBS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  -- 4</a:t>
            </a:r>
          </a:p>
          <a:p>
            <a:r>
              <a:rPr lang="en-US" baseline="0" dirty="0" smtClean="0"/>
              <a:t>What is the index of the ’o’ in hello?  -- 4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REMEMBER: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Expression has an Equals – double E as a </a:t>
            </a:r>
            <a:r>
              <a:rPr lang="en-US" dirty="0" err="1" smtClean="0"/>
              <a:t>mneumonic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7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point of execution for future use – usually this value is stored to a variable or is used in another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56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/questions/183532/what-is-the-difference-between-html-tags-div-and-span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learn.shayhowe.com</a:t>
            </a:r>
            <a:r>
              <a:rPr lang="en-US" dirty="0" smtClean="0"/>
              <a:t>/advanced-html-</a:t>
            </a:r>
            <a:r>
              <a:rPr lang="en-US" dirty="0" err="1" smtClean="0"/>
              <a:t>css</a:t>
            </a:r>
            <a:r>
              <a:rPr lang="en-US" dirty="0" smtClean="0"/>
              <a:t>/complex-selectors/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222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-US/docs/Web/CSS/Pseudo-classes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Select element from </a:t>
            </a:r>
            <a:r>
              <a:rPr lang="en-US" dirty="0" err="1" smtClean="0"/>
              <a:t>nodeList</a:t>
            </a:r>
            <a:r>
              <a:rPr lang="en-US" dirty="0" smtClean="0"/>
              <a:t> (</a:t>
            </a:r>
            <a:r>
              <a:rPr lang="en-US" dirty="0" err="1" smtClean="0"/>
              <a:t>getElement</a:t>
            </a:r>
            <a:r>
              <a:rPr lang="en-US" dirty="0" smtClean="0"/>
              <a:t> + item() )  p198</a:t>
            </a:r>
          </a:p>
          <a:p>
            <a:r>
              <a:rPr lang="en-US" dirty="0" smtClean="0"/>
              <a:t>- Loop through </a:t>
            </a:r>
            <a:r>
              <a:rPr lang="en-US" dirty="0" err="1" smtClean="0"/>
              <a:t>nodelist</a:t>
            </a:r>
            <a:r>
              <a:rPr lang="en-US" dirty="0" smtClean="0"/>
              <a:t> – p. 205</a:t>
            </a:r>
          </a:p>
          <a:p>
            <a:r>
              <a:rPr lang="en-US" dirty="0" smtClean="0"/>
              <a:t>- Get text content – </a:t>
            </a:r>
            <a:r>
              <a:rPr lang="en-US" dirty="0" err="1" smtClean="0"/>
              <a:t>innerHTMl</a:t>
            </a:r>
            <a:r>
              <a:rPr lang="en-US" dirty="0" smtClean="0"/>
              <a:t>,  </a:t>
            </a:r>
            <a:r>
              <a:rPr lang="en-US" dirty="0" err="1" smtClean="0"/>
              <a:t>textContent</a:t>
            </a:r>
            <a:r>
              <a:rPr lang="en-US" dirty="0" smtClean="0"/>
              <a:t> (213)</a:t>
            </a:r>
          </a:p>
          <a:p>
            <a:r>
              <a:rPr lang="en-US" dirty="0" smtClean="0"/>
              <a:t>- Changing text node – 215</a:t>
            </a:r>
          </a:p>
          <a:p>
            <a:r>
              <a:rPr lang="en-US" dirty="0" smtClean="0"/>
              <a:t>- Change class – p. 218 - 234</a:t>
            </a:r>
          </a:p>
          <a:p>
            <a:r>
              <a:rPr lang="en-US" dirty="0" smtClean="0"/>
              <a:t>- Add element to DOM – p. 222</a:t>
            </a:r>
          </a:p>
          <a:p>
            <a:r>
              <a:rPr lang="en-US" dirty="0" smtClean="0"/>
              <a:t>- Remove element from DOM p.224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93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460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DOM_Manip</a:t>
            </a:r>
            <a:endParaRPr lang="en-US" dirty="0" smtClean="0"/>
          </a:p>
          <a:p>
            <a:r>
              <a:rPr lang="en-US" dirty="0" smtClean="0"/>
              <a:t>Make sure to point out</a:t>
            </a:r>
            <a:r>
              <a:rPr lang="en-US" baseline="0" dirty="0" smtClean="0"/>
              <a:t> all the attributes on ’bio’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042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9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r>
              <a:rPr lang="en-US" baseline="0" dirty="0" smtClean="0"/>
              <a:t> VS LIVE NODELIST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you coerce the browser into using </a:t>
            </a:r>
            <a:r>
              <a:rPr lang="en-US" baseline="0" dirty="0" err="1" smtClean="0"/>
              <a:t>innerHTML</a:t>
            </a:r>
            <a:r>
              <a:rPr lang="en-US" baseline="0" dirty="0" smtClean="0"/>
              <a:t> or other methods it moves from being a live list to a static list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421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-US/docs/Web/API/Element/</a:t>
            </a:r>
            <a:r>
              <a:rPr lang="en-US" dirty="0" err="1" smtClean="0"/>
              <a:t>classList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 not</a:t>
            </a:r>
            <a:r>
              <a:rPr lang="en-US" baseline="0" dirty="0" smtClean="0"/>
              <a:t> work on versions of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16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93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Event Handlers</a:t>
            </a:r>
          </a:p>
          <a:p>
            <a:r>
              <a:rPr lang="en-US" dirty="0" smtClean="0"/>
              <a:t>	- bad practice</a:t>
            </a:r>
            <a:r>
              <a:rPr lang="en-US" baseline="0" dirty="0" smtClean="0"/>
              <a:t> because you want to separate your JS from your HTML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 if you want to pass in a parameter you need to send in a function to the event function</a:t>
            </a:r>
            <a:r>
              <a:rPr lang="en-US" baseline="0" dirty="0" smtClean="0"/>
              <a:t> (p.256)</a:t>
            </a:r>
          </a:p>
          <a:p>
            <a:endParaRPr lang="en-US" dirty="0" smtClean="0"/>
          </a:p>
          <a:p>
            <a:r>
              <a:rPr lang="en-US" dirty="0" err="1" smtClean="0"/>
              <a:t>addEventListener</a:t>
            </a:r>
            <a:r>
              <a:rPr lang="en-US" dirty="0" smtClean="0"/>
              <a:t>(’</a:t>
            </a:r>
            <a:r>
              <a:rPr lang="en-US" dirty="0" err="1" smtClean="0"/>
              <a:t>mousemove</a:t>
            </a:r>
            <a:r>
              <a:rPr lang="en-US" dirty="0" smtClean="0"/>
              <a:t>’, function() {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showAnswer</a:t>
            </a:r>
            <a:r>
              <a:rPr lang="en-US" dirty="0" smtClean="0"/>
              <a:t>(5);</a:t>
            </a:r>
          </a:p>
          <a:p>
            <a:r>
              <a:rPr lang="en-US" dirty="0" smtClean="0"/>
              <a:t>});</a:t>
            </a:r>
          </a:p>
          <a:p>
            <a:endParaRPr lang="en-US" dirty="0" smtClean="0"/>
          </a:p>
          <a:p>
            <a:r>
              <a:rPr lang="en-US" dirty="0" smtClean="0"/>
              <a:t>’</a:t>
            </a:r>
            <a:r>
              <a:rPr lang="en-US" dirty="0" err="1" smtClean="0"/>
              <a:t>functionName</a:t>
            </a:r>
            <a:r>
              <a:rPr lang="en-US" dirty="0" smtClean="0"/>
              <a:t>’ is CALLBACK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46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Default</a:t>
            </a:r>
            <a:r>
              <a:rPr lang="en-US" baseline="0" dirty="0" smtClean="0"/>
              <a:t> Behaviors:</a:t>
            </a:r>
          </a:p>
          <a:p>
            <a:r>
              <a:rPr lang="en-US" baseline="0" dirty="0" smtClean="0"/>
              <a:t>clicking on link and going to </a:t>
            </a:r>
            <a:r>
              <a:rPr lang="en-US" baseline="0" dirty="0" err="1" smtClean="0"/>
              <a:t>href</a:t>
            </a:r>
            <a:endParaRPr lang="en-US" baseline="0" dirty="0" smtClean="0"/>
          </a:p>
          <a:p>
            <a:r>
              <a:rPr lang="en-US" baseline="0" dirty="0" smtClean="0"/>
              <a:t>Submission on 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8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/wiki/JQuery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87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using the $</a:t>
            </a:r>
            <a:r>
              <a:rPr lang="en-US" baseline="0" dirty="0" smtClean="0"/>
              <a:t> you get access to the jQuery methods – it wraps that object in a jQuery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3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96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directory ‘Your Turn’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83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22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ptabdata.uspto.gov</a:t>
            </a:r>
            <a:r>
              <a:rPr lang="en-US" dirty="0" smtClean="0"/>
              <a:t>/</a:t>
            </a:r>
            <a:r>
              <a:rPr lang="en-US" dirty="0" err="1" smtClean="0"/>
              <a:t>ptab-api</a:t>
            </a:r>
            <a:r>
              <a:rPr lang="en-US" dirty="0" smtClean="0"/>
              <a:t>/swagger/</a:t>
            </a:r>
            <a:r>
              <a:rPr lang="en-US" dirty="0" err="1" smtClean="0"/>
              <a:t>index.html</a:t>
            </a:r>
            <a:r>
              <a:rPr lang="en-US" smtClean="0"/>
              <a:t>#!/documents/documents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7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8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IntermediateJSClass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Events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tags/ref_eventattributes.asp" TargetMode="External"/><Relationship Id="rId3" Type="http://schemas.openxmlformats.org/officeDocument/2006/relationships/image" Target="../media/image8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gi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api.jquery.com/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.gi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events/mouse-events/" TargetMode="External"/><Relationship Id="rId4" Type="http://schemas.openxmlformats.org/officeDocument/2006/relationships/hyperlink" Target="https://api.jquery.com/category/effects/fading/" TargetMode="External"/><Relationship Id="rId5" Type="http://schemas.openxmlformats.org/officeDocument/2006/relationships/hyperlink" Target="https://api.jquery.com/category/css/" TargetMode="External"/><Relationship Id="rId6" Type="http://schemas.openxmlformats.org/officeDocument/2006/relationships/hyperlink" Target="http://api.jquery.com/animate/" TargetMode="External"/><Relationship Id="rId7" Type="http://schemas.openxmlformats.org/officeDocument/2006/relationships/hyperlink" Target="http://api.jquery.com/category/attribut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jquery.com/category/events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/" TargetMode="External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9.g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6" Type="http://schemas.openxmlformats.org/officeDocument/2006/relationships/hyperlink" Target="http://jquery.com/)" TargetMode="External"/><Relationship Id="rId7" Type="http://schemas.openxmlformats.org/officeDocument/2006/relationships/hyperlink" Target="http://javascriptboo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IntermediateJSClas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gi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Int. </a:t>
            </a:r>
            <a:r>
              <a:rPr lang="en-US" dirty="0" smtClean="0"/>
              <a:t>JavaScript (JS)</a:t>
            </a:r>
            <a:br>
              <a:rPr lang="en-US" dirty="0" smtClean="0"/>
            </a:br>
            <a:r>
              <a:rPr lang="en-US" dirty="0" smtClean="0"/>
              <a:t>Intro. </a:t>
            </a:r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r>
              <a:rPr lang="en-US" dirty="0" smtClean="0"/>
              <a:t> (and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github.com/maabrown/IntermediateJSClass</a:t>
            </a:r>
            <a:r>
              <a:rPr lang="en-US" dirty="0" smtClean="0"/>
              <a:t>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</a:t>
            </a:r>
            <a:r>
              <a:rPr lang="en-US" dirty="0" smtClean="0"/>
              <a:t>‘</a:t>
            </a:r>
            <a:r>
              <a:rPr lang="en-US" dirty="0" err="1" smtClean="0"/>
              <a:t>ReviewMaterials</a:t>
            </a:r>
            <a:r>
              <a:rPr lang="en-US" dirty="0" smtClean="0"/>
              <a:t>’ folder </a:t>
            </a:r>
            <a:r>
              <a:rPr lang="en-US" dirty="0" smtClean="0"/>
              <a:t>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2" y="2373662"/>
            <a:ext cx="5607776" cy="3154374"/>
          </a:xfrm>
        </p:spPr>
      </p:pic>
    </p:spTree>
    <p:extLst>
      <p:ext uri="{BB962C8B-B14F-4D97-AF65-F5344CB8AC3E}">
        <p14:creationId xmlns:p14="http://schemas.microsoft.com/office/powerpoint/2010/main" val="6761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tend to interact with websites using ‘events’</a:t>
            </a:r>
            <a:endParaRPr lang="en-US" dirty="0"/>
          </a:p>
          <a:p>
            <a:r>
              <a:rPr lang="en-US" dirty="0" smtClean="0"/>
              <a:t>Events include actions such </a:t>
            </a:r>
            <a:r>
              <a:rPr lang="en-US" dirty="0"/>
              <a:t>as:  (List found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Clicking</a:t>
            </a:r>
          </a:p>
          <a:p>
            <a:pPr lvl="1"/>
            <a:r>
              <a:rPr lang="en-US" dirty="0" smtClean="0"/>
              <a:t>Key-up, Key-down</a:t>
            </a:r>
          </a:p>
          <a:p>
            <a:pPr lvl="1"/>
            <a:r>
              <a:rPr lang="en-US" dirty="0" err="1" smtClean="0"/>
              <a:t>Doubleclicking</a:t>
            </a:r>
            <a:endParaRPr lang="en-US" dirty="0" smtClean="0"/>
          </a:p>
          <a:p>
            <a:pPr lvl="1"/>
            <a:r>
              <a:rPr lang="en-US" dirty="0" smtClean="0"/>
              <a:t>Submitting a form</a:t>
            </a:r>
          </a:p>
          <a:p>
            <a:pPr lvl="1"/>
            <a:r>
              <a:rPr lang="en-US" dirty="0" smtClean="0"/>
              <a:t>Selecting a checkbox</a:t>
            </a:r>
          </a:p>
          <a:p>
            <a:r>
              <a:rPr lang="en-US" dirty="0" smtClean="0"/>
              <a:t>The browser listens for events</a:t>
            </a:r>
          </a:p>
          <a:p>
            <a:r>
              <a:rPr lang="en-US" dirty="0" smtClean="0"/>
              <a:t>We are able to make changes to our website based on these events</a:t>
            </a:r>
          </a:p>
          <a:p>
            <a:r>
              <a:rPr lang="en-US" dirty="0" smtClean="0"/>
              <a:t>Events are </a:t>
            </a:r>
            <a:r>
              <a:rPr lang="en-US" i="1" dirty="0" smtClean="0"/>
              <a:t>fired/raised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Events </a:t>
            </a:r>
            <a:r>
              <a:rPr lang="en-US" i="1" dirty="0" smtClean="0">
                <a:sym typeface="Wingdings"/>
              </a:rPr>
              <a:t>trigger </a:t>
            </a:r>
            <a:r>
              <a:rPr lang="en-US" dirty="0" smtClean="0">
                <a:sym typeface="Wingdings"/>
              </a:rPr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524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that are used to get HTML to trigger scripts</a:t>
            </a:r>
          </a:p>
          <a:p>
            <a:pPr lvl="1"/>
            <a:r>
              <a:rPr lang="en-US" dirty="0" smtClean="0"/>
              <a:t>1. Select the element</a:t>
            </a:r>
          </a:p>
          <a:p>
            <a:pPr lvl="1"/>
            <a:r>
              <a:rPr lang="en-US" dirty="0" smtClean="0"/>
              <a:t>2. Specify which event</a:t>
            </a:r>
          </a:p>
          <a:p>
            <a:pPr lvl="1"/>
            <a:r>
              <a:rPr lang="en-US" dirty="0" smtClean="0"/>
              <a:t>3. Call the code</a:t>
            </a:r>
          </a:p>
          <a:p>
            <a:endParaRPr lang="en-US" dirty="0"/>
          </a:p>
          <a:p>
            <a:r>
              <a:rPr lang="en-US" dirty="0" smtClean="0"/>
              <a:t>3 Ways to Bind Events to HTML elements</a:t>
            </a:r>
          </a:p>
          <a:p>
            <a:pPr lvl="1"/>
            <a:r>
              <a:rPr lang="en-US" dirty="0" smtClean="0"/>
              <a:t>HTML Event Handlers (bad practice)</a:t>
            </a:r>
          </a:p>
          <a:p>
            <a:pPr lvl="1"/>
            <a:r>
              <a:rPr lang="en-US" dirty="0" smtClean="0"/>
              <a:t>DOM Event Handlers</a:t>
            </a:r>
          </a:p>
          <a:p>
            <a:pPr lvl="1"/>
            <a:r>
              <a:rPr lang="en-US" dirty="0" smtClean="0"/>
              <a:t>Event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HTML Event Attributes (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3063240"/>
            <a:ext cx="7015267" cy="268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3293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 - DOM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ELEMENT.onEVENT</a:t>
            </a:r>
            <a:r>
              <a:rPr lang="en-US" dirty="0" smtClean="0"/>
              <a:t> = </a:t>
            </a:r>
            <a:r>
              <a:rPr lang="en-US" dirty="0" err="1" smtClean="0"/>
              <a:t>functionName</a:t>
            </a:r>
            <a:r>
              <a:rPr lang="en-US" dirty="0" smtClean="0"/>
              <a:t>; 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0520"/>
            <a:ext cx="5902188" cy="2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HANDLING </a:t>
            </a:r>
            <a:r>
              <a:rPr lang="en-US" dirty="0" smtClean="0"/>
              <a:t>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 err="1" smtClean="0"/>
              <a:t>element.addEventListener</a:t>
            </a:r>
            <a:r>
              <a:rPr lang="en-US" dirty="0" smtClean="0"/>
              <a:t>(‘event’, ’</a:t>
            </a:r>
            <a:r>
              <a:rPr lang="en-US" dirty="0" err="1" smtClean="0"/>
              <a:t>functionName</a:t>
            </a:r>
            <a:r>
              <a:rPr lang="en-US" dirty="0" smtClean="0"/>
              <a:t>’) </a:t>
            </a:r>
            <a:r>
              <a:rPr lang="en-US" dirty="0"/>
              <a:t>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08119"/>
            <a:ext cx="5905358" cy="23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777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time an event is called – an ‘event’ object is made (shorthand: ‘e’)</a:t>
            </a:r>
          </a:p>
          <a:p>
            <a:r>
              <a:rPr lang="en-US" dirty="0" smtClean="0"/>
              <a:t>Must pass in the ‘e’ object to function to get access to it</a:t>
            </a:r>
          </a:p>
          <a:p>
            <a:r>
              <a:rPr lang="en-US" dirty="0" smtClean="0"/>
              <a:t>Important properties of object</a:t>
            </a:r>
          </a:p>
          <a:p>
            <a:pPr lvl="1"/>
            <a:r>
              <a:rPr lang="en-US" dirty="0" err="1" smtClean="0"/>
              <a:t>e.target</a:t>
            </a:r>
            <a:r>
              <a:rPr lang="en-US" dirty="0" smtClean="0"/>
              <a:t> (target of the event)</a:t>
            </a:r>
          </a:p>
          <a:p>
            <a:pPr lvl="1"/>
            <a:r>
              <a:rPr lang="en-US" dirty="0" err="1" smtClean="0"/>
              <a:t>e.type</a:t>
            </a:r>
            <a:r>
              <a:rPr lang="en-US" dirty="0" smtClean="0"/>
              <a:t> (type of event)</a:t>
            </a:r>
          </a:p>
          <a:p>
            <a:pPr lvl="1"/>
            <a:endParaRPr lang="en-US" dirty="0"/>
          </a:p>
          <a:p>
            <a:r>
              <a:rPr lang="en-US" dirty="0" smtClean="0"/>
              <a:t>Important methods</a:t>
            </a:r>
          </a:p>
          <a:p>
            <a:pPr lvl="1"/>
            <a:r>
              <a:rPr lang="en-US" dirty="0" err="1" smtClean="0"/>
              <a:t>e.preventDefault</a:t>
            </a:r>
            <a:r>
              <a:rPr lang="en-US" dirty="0" smtClean="0"/>
              <a:t>() – cancels default behavior</a:t>
            </a:r>
          </a:p>
          <a:p>
            <a:pPr lvl="1"/>
            <a:r>
              <a:rPr lang="en-US" dirty="0" err="1" smtClean="0"/>
              <a:t>e.stopPropagation</a:t>
            </a:r>
            <a:r>
              <a:rPr lang="en-US" dirty="0" smtClean="0"/>
              <a:t>() – stops events from bubbling or capturing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55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500380"/>
            <a:ext cx="10058400" cy="55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511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DELEGATION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if we have a long list of items? </a:t>
            </a:r>
          </a:p>
          <a:p>
            <a:r>
              <a:rPr lang="en-US" dirty="0" smtClean="0"/>
              <a:t>Use parent element to listen to all of its children </a:t>
            </a:r>
            <a:r>
              <a:rPr lang="en-US" dirty="0" smtClean="0">
                <a:sym typeface="Wingdings"/>
              </a:rPr>
              <a:t> event delegation</a:t>
            </a:r>
            <a:endParaRPr lang="en-US" dirty="0" smtClean="0"/>
          </a:p>
          <a:p>
            <a:r>
              <a:rPr lang="en-US" dirty="0" smtClean="0"/>
              <a:t>Looking back at our ’event’ object </a:t>
            </a:r>
          </a:p>
          <a:p>
            <a:pPr lvl="1"/>
            <a:r>
              <a:rPr lang="en-US" dirty="0" err="1" smtClean="0"/>
              <a:t>event.target</a:t>
            </a:r>
            <a:r>
              <a:rPr lang="en-US" dirty="0" smtClean="0"/>
              <a:t> gives you a variety of properties that you can use</a:t>
            </a:r>
          </a:p>
          <a:p>
            <a:pPr lvl="1"/>
            <a:endParaRPr lang="en-US" dirty="0"/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parentElement.addEventListener</a:t>
            </a:r>
            <a:r>
              <a:rPr lang="en-US" dirty="0" smtClean="0"/>
              <a:t>(‘event’, function(e) {</a:t>
            </a:r>
          </a:p>
          <a:p>
            <a:pPr marL="384048" lvl="2" indent="0">
              <a:buNone/>
            </a:pPr>
            <a:r>
              <a:rPr lang="en-US" dirty="0" smtClean="0"/>
              <a:t>	// RUN CODE HERE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// Access to ‘clicked’ li is found at </a:t>
            </a:r>
            <a:r>
              <a:rPr lang="en-US" dirty="0" err="1" smtClean="0"/>
              <a:t>e.target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800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15" y="289560"/>
            <a:ext cx="6435865" cy="1558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98" y="2148840"/>
            <a:ext cx="6160298" cy="394982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9739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464820"/>
            <a:ext cx="10058400" cy="53329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21" y="2074545"/>
            <a:ext cx="5004117" cy="3753088"/>
          </a:xfrm>
        </p:spPr>
      </p:pic>
    </p:spTree>
    <p:extLst>
      <p:ext uri="{BB962C8B-B14F-4D97-AF65-F5344CB8AC3E}">
        <p14:creationId xmlns:p14="http://schemas.microsoft.com/office/powerpoint/2010/main" val="14549527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Event_Practice#2</a:t>
            </a:r>
          </a:p>
          <a:p>
            <a:endParaRPr lang="en-US" dirty="0"/>
          </a:p>
          <a:p>
            <a:r>
              <a:rPr lang="en-US" dirty="0" smtClean="0"/>
              <a:t>1. Use HTML Handler to change title to ‘First Ladies of Jazz’</a:t>
            </a:r>
          </a:p>
          <a:p>
            <a:endParaRPr lang="en-US" dirty="0" smtClean="0"/>
          </a:p>
          <a:p>
            <a:r>
              <a:rPr lang="en-US" dirty="0" smtClean="0"/>
              <a:t>2. Use an Event Handler (DOM or Event Listener) to show the list of Jazz Singers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. Use Event Delegation so when a person’s name is clicked – a fact shows up about them!</a:t>
            </a:r>
          </a:p>
        </p:txBody>
      </p:sp>
    </p:spTree>
    <p:extLst>
      <p:ext uri="{BB962C8B-B14F-4D97-AF65-F5344CB8AC3E}">
        <p14:creationId xmlns:p14="http://schemas.microsoft.com/office/powerpoint/2010/main" val="157974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 is an integer? What is a float?</a:t>
            </a:r>
          </a:p>
          <a:p>
            <a:r>
              <a:rPr lang="en-US" dirty="0" smtClean="0"/>
              <a:t>2. What is the difference between an array and an object? </a:t>
            </a:r>
            <a:endParaRPr lang="en-US" dirty="0"/>
          </a:p>
          <a:p>
            <a:r>
              <a:rPr lang="en-US" dirty="0" smtClean="0"/>
              <a:t>3. What does () do after a function name? </a:t>
            </a:r>
            <a:endParaRPr lang="en-US" dirty="0"/>
          </a:p>
          <a:p>
            <a:r>
              <a:rPr lang="en-US" dirty="0" smtClean="0"/>
              <a:t>4. What do we call the data we put in-between () when we write and call a function?</a:t>
            </a:r>
            <a:endParaRPr lang="en-US" dirty="0"/>
          </a:p>
          <a:p>
            <a:r>
              <a:rPr lang="en-US" dirty="0" smtClean="0"/>
              <a:t>5. What is a benefit of using Event Listeners?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. What is ‘e’ in Event Listeners and DOM Event Handlers?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184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ANYTHING YOU CAN DO WITH </a:t>
            </a:r>
            <a:r>
              <a:rPr lang="en-US" sz="8000" dirty="0" err="1" smtClean="0">
                <a:solidFill>
                  <a:srgbClr val="FF0000"/>
                </a:solidFill>
              </a:rPr>
              <a:t>jQUERY</a:t>
            </a:r>
            <a:r>
              <a:rPr lang="en-US" sz="8000" dirty="0" smtClean="0">
                <a:solidFill>
                  <a:srgbClr val="FF0000"/>
                </a:solidFill>
              </a:rPr>
              <a:t> YOU CAN DO WITH VANILLA JAVASCRIPT!!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library  designed to help simplify client-side scripting of HTML</a:t>
            </a:r>
          </a:p>
          <a:p>
            <a:r>
              <a:rPr lang="en-US" dirty="0" smtClean="0"/>
              <a:t>Free and open-source</a:t>
            </a:r>
          </a:p>
          <a:p>
            <a:r>
              <a:rPr lang="en-US" dirty="0" smtClean="0"/>
              <a:t>Most widely-used JS library</a:t>
            </a:r>
          </a:p>
          <a:p>
            <a:r>
              <a:rPr lang="en-US" dirty="0" smtClean="0"/>
              <a:t>Makes it easier to:</a:t>
            </a:r>
          </a:p>
          <a:p>
            <a:pPr lvl="1"/>
            <a:r>
              <a:rPr lang="en-US" dirty="0" smtClean="0"/>
              <a:t>Navigate a document</a:t>
            </a:r>
          </a:p>
          <a:p>
            <a:pPr lvl="1"/>
            <a:r>
              <a:rPr lang="en-US" dirty="0" smtClean="0"/>
              <a:t>Select DOM elements</a:t>
            </a:r>
          </a:p>
          <a:p>
            <a:pPr lvl="1"/>
            <a:r>
              <a:rPr lang="en-US" dirty="0" smtClean="0"/>
              <a:t>Handle events</a:t>
            </a:r>
          </a:p>
          <a:p>
            <a:pPr lvl="1"/>
            <a:r>
              <a:rPr lang="en-US" dirty="0" smtClean="0"/>
              <a:t>Create animations</a:t>
            </a:r>
          </a:p>
          <a:p>
            <a:pPr lvl="1"/>
            <a:r>
              <a:rPr lang="en-US" dirty="0" smtClean="0"/>
              <a:t>Develop Ajax applications</a:t>
            </a:r>
          </a:p>
          <a:p>
            <a:r>
              <a:rPr lang="en-US" dirty="0" smtClean="0"/>
              <a:t>Must include script tag above your JS file to use 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660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Syntax:</a:t>
            </a:r>
          </a:p>
          <a:p>
            <a:pPr lvl="1"/>
            <a:r>
              <a:rPr lang="en-US" dirty="0" smtClean="0"/>
              <a:t>$(‘selector’).method()</a:t>
            </a:r>
          </a:p>
          <a:p>
            <a:endParaRPr lang="en-US" dirty="0"/>
          </a:p>
          <a:p>
            <a:r>
              <a:rPr lang="en-US" dirty="0" smtClean="0"/>
              <a:t>Must use “$” </a:t>
            </a:r>
          </a:p>
          <a:p>
            <a:r>
              <a:rPr lang="en-US" dirty="0" smtClean="0"/>
              <a:t>Must use ‘ ‘ with the selector</a:t>
            </a:r>
          </a:p>
          <a:p>
            <a:r>
              <a:rPr lang="en-US" dirty="0" smtClean="0"/>
              <a:t>DOM element selectors are just like CSS selectors</a:t>
            </a:r>
          </a:p>
          <a:p>
            <a:r>
              <a:rPr lang="en-US" dirty="0" smtClean="0"/>
              <a:t>jQuery comes with helpful methods such as: (</a:t>
            </a:r>
            <a:r>
              <a:rPr lang="en-US" dirty="0" smtClean="0">
                <a:hlinkClick r:id="rId3"/>
              </a:rPr>
              <a:t>List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.hide()</a:t>
            </a:r>
          </a:p>
          <a:p>
            <a:pPr lvl="1"/>
            <a:r>
              <a:rPr lang="en-US" dirty="0" smtClean="0"/>
              <a:t>click()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05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all “li” on a page</a:t>
            </a:r>
          </a:p>
          <a:p>
            <a:pPr lvl="1"/>
            <a:r>
              <a:rPr lang="en-US" dirty="0" smtClean="0"/>
              <a:t>$(‘li’)</a:t>
            </a:r>
          </a:p>
          <a:p>
            <a:pPr lvl="1"/>
            <a:endParaRPr lang="en-US" dirty="0"/>
          </a:p>
          <a:p>
            <a:r>
              <a:rPr lang="en-US" dirty="0" smtClean="0"/>
              <a:t>To get a ‘p’ with a class of ‘orange’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p.organge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elements with ’</a:t>
            </a:r>
            <a:r>
              <a:rPr lang="en-US" dirty="0" err="1" smtClean="0"/>
              <a:t>href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attr</a:t>
            </a:r>
            <a:r>
              <a:rPr lang="en-US" dirty="0" smtClean="0"/>
              <a:t>=</a:t>
            </a:r>
            <a:r>
              <a:rPr lang="en-US" dirty="0" err="1" smtClean="0"/>
              <a:t>href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“div” with a “span” with a ’</a:t>
            </a:r>
            <a:r>
              <a:rPr lang="en-US" dirty="0" err="1" smtClean="0"/>
              <a:t>onclick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$(’</a:t>
            </a:r>
            <a:r>
              <a:rPr lang="en-US" dirty="0" err="1" smtClean="0"/>
              <a:t>div:has</a:t>
            </a:r>
            <a:r>
              <a:rPr lang="en-US" dirty="0" smtClean="0"/>
              <a:t>(span[</a:t>
            </a:r>
            <a:r>
              <a:rPr lang="en-US" dirty="0" err="1" smtClean="0"/>
              <a:t>onclick</a:t>
            </a:r>
            <a:r>
              <a:rPr lang="en-US" dirty="0" smtClean="0"/>
              <a:t>])) 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50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Class – 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Remove Class – 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Add Element – after() or before()</a:t>
            </a:r>
          </a:p>
          <a:p>
            <a:endParaRPr lang="en-US" dirty="0"/>
          </a:p>
          <a:p>
            <a:r>
              <a:rPr lang="en-US" dirty="0" smtClean="0"/>
              <a:t>Remove Element – remove()</a:t>
            </a:r>
          </a:p>
          <a:p>
            <a:endParaRPr lang="en-US" dirty="0"/>
          </a:p>
          <a:p>
            <a:r>
              <a:rPr lang="en-US" dirty="0" smtClean="0"/>
              <a:t>Change CSS – </a:t>
            </a:r>
            <a:r>
              <a:rPr lang="en-US" dirty="0" err="1" smtClean="0"/>
              <a:t>css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50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Click Event – click()</a:t>
            </a:r>
          </a:p>
          <a:p>
            <a:endParaRPr lang="en-US" dirty="0"/>
          </a:p>
          <a:p>
            <a:r>
              <a:rPr lang="en-US" dirty="0" smtClean="0"/>
              <a:t>Hover - hover()</a:t>
            </a:r>
          </a:p>
          <a:p>
            <a:endParaRPr lang="en-US" dirty="0" smtClean="0"/>
          </a:p>
          <a:p>
            <a:r>
              <a:rPr lang="en-US" dirty="0" err="1" smtClean="0"/>
              <a:t>Mouseover</a:t>
            </a:r>
            <a:r>
              <a:rPr lang="en-US" dirty="0" smtClean="0"/>
              <a:t> - </a:t>
            </a:r>
            <a:r>
              <a:rPr lang="en-US" dirty="0" err="1" smtClean="0"/>
              <a:t>mouseover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450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’on’ Method – allows you to set multiple events</a:t>
            </a:r>
          </a:p>
          <a:p>
            <a:pPr lvl="1"/>
            <a:r>
              <a:rPr lang="en-US" dirty="0" smtClean="0"/>
              <a:t>Pass in an object </a:t>
            </a:r>
          </a:p>
          <a:p>
            <a:pPr lvl="1"/>
            <a:r>
              <a:rPr lang="en-US" dirty="0" smtClean="0"/>
              <a:t>Object key/</a:t>
            </a:r>
            <a:r>
              <a:rPr lang="en-US" dirty="0" err="1" smtClean="0"/>
              <a:t>val</a:t>
            </a:r>
            <a:r>
              <a:rPr lang="en-US" dirty="0" smtClean="0"/>
              <a:t> pairs are ‘events’ (keys): ‘functions’ (value)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$(document).on({</a:t>
            </a:r>
          </a:p>
          <a:p>
            <a:pPr marL="201168" lvl="1" indent="0">
              <a:buNone/>
            </a:pPr>
            <a:r>
              <a:rPr lang="en-US" dirty="0" smtClean="0"/>
              <a:t>	click: function(),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mouseover</a:t>
            </a:r>
            <a:r>
              <a:rPr lang="en-US" dirty="0" smtClean="0"/>
              <a:t>: function()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3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Console on your web browser </a:t>
            </a:r>
            <a:r>
              <a:rPr lang="en-US" dirty="0" smtClean="0"/>
              <a:t>(Going over this option first)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sz="2800" dirty="0" err="1" smtClean="0"/>
              <a:t>JSBin.com</a:t>
            </a:r>
            <a:r>
              <a:rPr lang="en-US" dirty="0" smtClean="0"/>
              <a:t> (This option second)</a:t>
            </a:r>
          </a:p>
        </p:txBody>
      </p:sp>
    </p:spTree>
    <p:extLst>
      <p:ext uri="{BB962C8B-B14F-4D97-AF65-F5344CB8AC3E}">
        <p14:creationId xmlns:p14="http://schemas.microsoft.com/office/powerpoint/2010/main" val="7569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25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NOW IT IS YOUR TURN TO HAVE FUNSIES!!!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Events: </a:t>
            </a:r>
            <a:r>
              <a:rPr lang="en-US" dirty="0">
                <a:hlinkClick r:id="rId2"/>
              </a:rPr>
              <a:t>https://api.jquery.com/category/events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</a:t>
            </a:r>
            <a:r>
              <a:rPr lang="en-US" dirty="0" err="1"/>
              <a:t>Mouseevents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https://api.jquery.com/category/events/mouse-events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Fading: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api.jquery.com/category/effects/fading/</a:t>
            </a:r>
            <a:endParaRPr lang="en-US" dirty="0" smtClean="0"/>
          </a:p>
          <a:p>
            <a:r>
              <a:rPr lang="en-US" dirty="0"/>
              <a:t>jQuery CSS: </a:t>
            </a:r>
            <a:r>
              <a:rPr lang="en-US" dirty="0">
                <a:hlinkClick r:id="rId5"/>
              </a:rPr>
              <a:t>https://api.jquery.com/category/css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Animate: </a:t>
            </a:r>
            <a:r>
              <a:rPr lang="en-US" dirty="0">
                <a:hlinkClick r:id="rId6"/>
              </a:rPr>
              <a:t>http://api.jquery.com/animate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Attributes: </a:t>
            </a:r>
            <a:r>
              <a:rPr lang="en-US" dirty="0">
                <a:hlinkClick r:id="rId7"/>
              </a:rPr>
              <a:t>http://api.jquery.com/category/attributes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50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AJAX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$.get()</a:t>
            </a:r>
          </a:p>
          <a:p>
            <a:r>
              <a:rPr lang="en-US" dirty="0" smtClean="0"/>
              <a:t>Uses a callback function!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http://api.jquery.com/jQuery.get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FORMULA 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10" y="3489960"/>
            <a:ext cx="7354251" cy="2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11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Types</a:t>
            </a:r>
          </a:p>
          <a:p>
            <a:pPr lvl="1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Get information</a:t>
            </a:r>
          </a:p>
          <a:p>
            <a:pPr lvl="1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Update or insert new information</a:t>
            </a:r>
          </a:p>
          <a:p>
            <a:pPr lvl="1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Add new information</a:t>
            </a:r>
          </a:p>
          <a:p>
            <a:pPr lvl="1"/>
            <a:r>
              <a:rPr lang="en-US" dirty="0" smtClean="0"/>
              <a:t>DELETE</a:t>
            </a:r>
          </a:p>
          <a:p>
            <a:pPr lvl="2"/>
            <a:r>
              <a:rPr lang="en-US" dirty="0" smtClean="0"/>
              <a:t>Delete information</a:t>
            </a:r>
          </a:p>
          <a:p>
            <a:pPr lvl="2"/>
            <a:endParaRPr lang="en-US" dirty="0"/>
          </a:p>
          <a:p>
            <a:r>
              <a:rPr lang="en-US" dirty="0" smtClean="0"/>
              <a:t>Each API is set up differently with how to make ‘calls’</a:t>
            </a:r>
          </a:p>
          <a:p>
            <a:pPr lvl="1"/>
            <a:r>
              <a:rPr lang="en-US" dirty="0" smtClean="0"/>
              <a:t>Look at documentation</a:t>
            </a:r>
          </a:p>
          <a:p>
            <a:pPr lvl="1"/>
            <a:r>
              <a:rPr lang="en-US" dirty="0" smtClean="0"/>
              <a:t>It is okay to </a:t>
            </a:r>
            <a:r>
              <a:rPr lang="en-US" smtClean="0"/>
              <a:t>make mistakes hitting an API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0946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518920"/>
            <a:ext cx="10058400" cy="3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32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3774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jQuery Documentation (</a:t>
            </a:r>
            <a:r>
              <a:rPr lang="en-US" dirty="0">
                <a:hlinkClick r:id="rId6"/>
              </a:rPr>
              <a:t>http://jquery.com</a:t>
            </a:r>
            <a:r>
              <a:rPr lang="en-US" dirty="0" smtClean="0">
                <a:hlinkClick r:id="rId6"/>
              </a:rPr>
              <a:t>/)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&amp; jQuery – Book by Jon </a:t>
            </a:r>
            <a:r>
              <a:rPr lang="en-US" dirty="0" err="1" smtClean="0"/>
              <a:t>Duckett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http://javascriptbook.com</a:t>
            </a:r>
            <a:r>
              <a:rPr lang="en-US" dirty="0" smtClean="0">
                <a:hlinkClick r:id="rId7"/>
              </a:rPr>
              <a:t>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70094"/>
            <a:ext cx="4937125" cy="308570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56" y="2739391"/>
            <a:ext cx="5306250" cy="33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</a:t>
            </a:r>
            <a:r>
              <a:rPr lang="en-US" dirty="0" smtClean="0"/>
              <a:t>‘CSS’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</a:t>
            </a:r>
            <a:r>
              <a:rPr lang="en-US" sz="1800" dirty="0" smtClean="0"/>
              <a:t>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 (Integer and Float)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Ordered collection of data</a:t>
            </a:r>
          </a:p>
          <a:p>
            <a:pPr lvl="1"/>
            <a:r>
              <a:rPr lang="en-US" dirty="0" smtClean="0"/>
              <a:t>Zero-indexed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Technically is an ‘object’ data type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  <a:endParaRPr lang="en-US" dirty="0"/>
          </a:p>
          <a:p>
            <a:r>
              <a:rPr lang="en-US" dirty="0"/>
              <a:t>To get the value in an array:</a:t>
            </a:r>
          </a:p>
          <a:p>
            <a:pPr lvl="2"/>
            <a:r>
              <a:rPr lang="en-US" dirty="0" err="1"/>
              <a:t>arrayName</a:t>
            </a:r>
            <a:r>
              <a:rPr lang="en-US" dirty="0"/>
              <a:t>[index]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</a:t>
            </a:r>
            <a:r>
              <a:rPr lang="en-US" sz="1800" dirty="0" smtClean="0">
                <a:sym typeface="Wingdings"/>
              </a:rPr>
              <a:t>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b="1" dirty="0" smtClean="0"/>
              <a:t>Key-value pairs</a:t>
            </a:r>
          </a:p>
          <a:p>
            <a:pPr lvl="1"/>
            <a:r>
              <a:rPr lang="en-US" dirty="0" smtClean="0"/>
              <a:t>KEY</a:t>
            </a:r>
            <a:r>
              <a:rPr lang="en-US" dirty="0"/>
              <a:t>: </a:t>
            </a:r>
            <a:r>
              <a:rPr lang="en-US" dirty="0" smtClean="0"/>
              <a:t>VALUE</a:t>
            </a:r>
            <a:endParaRPr lang="en-US" b="1" dirty="0" smtClean="0"/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2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3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4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/>
              <a:t>5</a:t>
            </a:r>
            <a:r>
              <a:rPr lang="en-US" dirty="0" smtClean="0"/>
              <a:t>. True/False: I can have mixed data types in my array.</a:t>
            </a:r>
          </a:p>
          <a:p>
            <a:r>
              <a:rPr lang="en-US" dirty="0"/>
              <a:t>6</a:t>
            </a:r>
            <a:r>
              <a:rPr lang="en-US" dirty="0" smtClean="0"/>
              <a:t>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Some methods:</a:t>
            </a:r>
          </a:p>
          <a:p>
            <a:pPr lvl="2"/>
            <a:r>
              <a:rPr lang="en-US" dirty="0" smtClean="0"/>
              <a:t>Reverse()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length (property – not a method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push() – add a value to an array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Incrementors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++ increments by 1</a:t>
            </a:r>
          </a:p>
          <a:p>
            <a:pPr lvl="1"/>
            <a:r>
              <a:rPr lang="en-US" dirty="0" smtClean="0"/>
              <a:t>-- decreases by 1</a:t>
            </a:r>
          </a:p>
          <a:p>
            <a:r>
              <a:rPr lang="en-US" dirty="0" smtClean="0"/>
              <a:t>”</a:t>
            </a:r>
            <a:r>
              <a:rPr lang="en-US" dirty="0" err="1" smtClean="0"/>
              <a:t>i</a:t>
            </a:r>
            <a:r>
              <a:rPr lang="en-US" dirty="0" smtClean="0"/>
              <a:t>” is just a counter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01930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3" y="2349500"/>
            <a:ext cx="9463354" cy="2542540"/>
          </a:xfrm>
        </p:spPr>
      </p:pic>
    </p:spTree>
    <p:extLst>
      <p:ext uri="{BB962C8B-B14F-4D97-AF65-F5344CB8AC3E}">
        <p14:creationId xmlns:p14="http://schemas.microsoft.com/office/powerpoint/2010/main" val="752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ReviewCode</a:t>
            </a:r>
            <a:r>
              <a:rPr lang="en-US" dirty="0" smtClean="0"/>
              <a:t> directory/folder</a:t>
            </a:r>
            <a:endParaRPr lang="en-US" dirty="0" smtClean="0"/>
          </a:p>
          <a:p>
            <a:r>
              <a:rPr lang="en-US" dirty="0" smtClean="0"/>
              <a:t>Open </a:t>
            </a:r>
            <a:r>
              <a:rPr lang="en-US" dirty="0" err="1" smtClean="0"/>
              <a:t>script.js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destinyAlbums</a:t>
            </a:r>
            <a:r>
              <a:rPr lang="en-US" dirty="0" smtClean="0"/>
              <a:t> </a:t>
            </a:r>
            <a:r>
              <a:rPr lang="en-US" dirty="0" smtClean="0"/>
              <a:t>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</a:t>
            </a:r>
            <a:r>
              <a:rPr lang="en-US" dirty="0" smtClean="0"/>
              <a:t>key in the </a:t>
            </a:r>
            <a:r>
              <a:rPr lang="en-US" dirty="0" err="1" smtClean="0"/>
              <a:t>whitneyAlbums</a:t>
            </a:r>
            <a:r>
              <a:rPr lang="en-US" dirty="0" smtClean="0"/>
              <a:t> object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3. Write a ‘for’ loop that logs every value in the </a:t>
            </a:r>
            <a:r>
              <a:rPr lang="en-US" dirty="0" err="1" smtClean="0"/>
              <a:t>whitneyAlbums</a:t>
            </a:r>
            <a:r>
              <a:rPr lang="en-US" dirty="0" smtClean="0"/>
              <a:t> object.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Technically – functions are </a:t>
            </a:r>
            <a:r>
              <a:rPr lang="en-US" i="1" dirty="0" smtClean="0">
                <a:sym typeface="Wingdings"/>
              </a:rPr>
              <a:t>objects</a:t>
            </a:r>
          </a:p>
          <a:p>
            <a:pPr lvl="1"/>
            <a:r>
              <a:rPr lang="en-US" dirty="0" smtClean="0">
                <a:sym typeface="Wingdings"/>
              </a:rPr>
              <a:t>Related to concept of ‘first-class objects’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github.com/maabrown/IntermediateJSClass</a:t>
            </a:r>
            <a:r>
              <a:rPr lang="en-US" sz="3600" dirty="0" smtClean="0"/>
              <a:t>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Functions are called by () directly after their defined name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function’s computation to the function’s moment of execution</a:t>
            </a:r>
          </a:p>
          <a:p>
            <a:r>
              <a:rPr lang="en-US" dirty="0" smtClean="0"/>
              <a:t>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 introductory JS concepts: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Arrays vs Objects</a:t>
            </a:r>
          </a:p>
          <a:p>
            <a:pPr lvl="1"/>
            <a:r>
              <a:rPr lang="en-US" dirty="0" smtClean="0"/>
              <a:t>Looping (Array and Object)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</a:p>
          <a:p>
            <a:endParaRPr lang="en-US" dirty="0"/>
          </a:p>
          <a:p>
            <a:r>
              <a:rPr lang="en-US" dirty="0" smtClean="0"/>
              <a:t>HTML/CSS Interaction</a:t>
            </a:r>
          </a:p>
          <a:p>
            <a:endParaRPr lang="en-US" dirty="0"/>
          </a:p>
          <a:p>
            <a:r>
              <a:rPr lang="en-US" dirty="0" smtClean="0"/>
              <a:t>Introductory jQuery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4007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IF….ELSE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Statements: they determine if a statement is ‘true’ or ‘false’</a:t>
            </a:r>
          </a:p>
          <a:p>
            <a:r>
              <a:rPr lang="en-US" dirty="0" smtClean="0"/>
              <a:t>Used to perform different actions based on different conditions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26" y="3335444"/>
            <a:ext cx="45529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MUST begin with an if statement</a:t>
            </a:r>
          </a:p>
          <a:p>
            <a:pPr lvl="1"/>
            <a:r>
              <a:rPr lang="en-US" dirty="0" smtClean="0"/>
              <a:t>Can have infinite ‘else if’ statements</a:t>
            </a:r>
          </a:p>
          <a:p>
            <a:pPr lvl="1"/>
            <a:r>
              <a:rPr lang="en-US" dirty="0" smtClean="0"/>
              <a:t>MUST end with ‘else’ </a:t>
            </a:r>
          </a:p>
          <a:p>
            <a:pPr lvl="2"/>
            <a:r>
              <a:rPr lang="en-US" dirty="0" smtClean="0"/>
              <a:t>Browser will throw an error</a:t>
            </a:r>
          </a:p>
          <a:p>
            <a:pPr lvl="1"/>
            <a:r>
              <a:rPr lang="en-US" dirty="0" smtClean="0"/>
              <a:t>Can make your conditionals</a:t>
            </a:r>
          </a:p>
          <a:p>
            <a:pPr lvl="2"/>
            <a:r>
              <a:rPr lang="en-US" dirty="0" err="1" smtClean="0"/>
              <a:t>Truthy</a:t>
            </a:r>
            <a:r>
              <a:rPr lang="en-US" dirty="0"/>
              <a:t> </a:t>
            </a:r>
            <a:endParaRPr lang="en-US" dirty="0" smtClean="0"/>
          </a:p>
          <a:p>
            <a:pPr lvl="3"/>
            <a:r>
              <a:rPr lang="en-US" dirty="0" smtClean="0"/>
              <a:t>(2 &lt; 3)</a:t>
            </a:r>
          </a:p>
          <a:p>
            <a:pPr lvl="2"/>
            <a:r>
              <a:rPr lang="en-US" dirty="0" err="1" smtClean="0"/>
              <a:t>Falsy</a:t>
            </a:r>
            <a:endParaRPr lang="en-US" dirty="0" smtClean="0"/>
          </a:p>
          <a:p>
            <a:pPr lvl="3"/>
            <a:r>
              <a:rPr lang="en-US" dirty="0" smtClean="0"/>
              <a:t>!(2 &lt; 3)</a:t>
            </a:r>
          </a:p>
          <a:p>
            <a:pPr lvl="3"/>
            <a:r>
              <a:rPr lang="en-US" dirty="0" smtClean="0"/>
              <a:t>Mostly see this for validation</a:t>
            </a:r>
          </a:p>
          <a:p>
            <a:pPr lvl="3"/>
            <a:r>
              <a:rPr lang="en-US" dirty="0" smtClean="0"/>
              <a:t>!(’does this ’div’ have ’x’ class)</a:t>
            </a:r>
          </a:p>
          <a:p>
            <a:pPr lvl="4"/>
            <a:r>
              <a:rPr lang="en-US" dirty="0" smtClean="0"/>
              <a:t>if it doesn’t, it will return true and you can add the class</a:t>
            </a:r>
          </a:p>
          <a:p>
            <a:pPr lvl="4"/>
            <a:r>
              <a:rPr lang="en-US" dirty="0" smtClean="0"/>
              <a:t>if it does, it will return false and move to next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1" y="2523877"/>
            <a:ext cx="3957320" cy="3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7" y="1069599"/>
            <a:ext cx="10058400" cy="3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1069598"/>
            <a:ext cx="10058400" cy="39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6" y="1097582"/>
            <a:ext cx="10058400" cy="4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HTML is Hypertext Markup Language</a:t>
            </a:r>
          </a:p>
          <a:p>
            <a:r>
              <a:rPr lang="en-US" dirty="0" smtClean="0"/>
              <a:t>Consists of group of ‘elements’  (everything between start and end tag)</a:t>
            </a:r>
          </a:p>
          <a:p>
            <a:r>
              <a:rPr lang="en-US" dirty="0" smtClean="0"/>
              <a:t>Can have ’nested’ HTML elements (</a:t>
            </a:r>
            <a:r>
              <a:rPr lang="en-US" dirty="0" err="1" smtClean="0"/>
              <a:t>divs</a:t>
            </a:r>
            <a:r>
              <a:rPr lang="en-US" dirty="0" smtClean="0"/>
              <a:t> within </a:t>
            </a:r>
            <a:r>
              <a:rPr lang="en-US" dirty="0" err="1" smtClean="0"/>
              <a:t>divs</a:t>
            </a:r>
            <a:r>
              <a:rPr lang="en-US" dirty="0" smtClean="0"/>
              <a:t>, lists,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Syntax:</a:t>
            </a:r>
          </a:p>
          <a:p>
            <a:pPr lvl="1"/>
            <a:r>
              <a:rPr lang="en-US" dirty="0"/>
              <a:t>Open tag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Close tag (the open tag with a “/”)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65" y="3990340"/>
            <a:ext cx="3587750" cy="571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865120" y="4276090"/>
            <a:ext cx="173736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077585" y="4561840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574280" y="4276090"/>
            <a:ext cx="2087880" cy="57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3174" y="4476988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tag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3002" y="520192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62160" y="4697214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Closing tag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Header Tags</a:t>
            </a:r>
          </a:p>
          <a:p>
            <a:pPr lvl="1"/>
            <a:r>
              <a:rPr lang="en-US" dirty="0" smtClean="0"/>
              <a:t>&lt;h1&gt;&lt;/h1&gt;, &lt;h2&gt;&lt;/h2&gt;, etc.</a:t>
            </a:r>
          </a:p>
          <a:p>
            <a:pPr lvl="1"/>
            <a:r>
              <a:rPr lang="en-US" dirty="0" smtClean="0"/>
              <a:t>As numbers increase, size of font decreases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Paragraph Tag</a:t>
            </a:r>
          </a:p>
          <a:p>
            <a:pPr lvl="1"/>
            <a:r>
              <a:rPr lang="en-US" dirty="0" smtClean="0"/>
              <a:t>&lt;p&gt;This is what a paragraph element looks like.&lt;/p</a:t>
            </a:r>
            <a:r>
              <a:rPr lang="en-US" dirty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Image Tag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=“/images/</a:t>
            </a:r>
            <a:r>
              <a:rPr lang="en-US" dirty="0" err="1" smtClean="0"/>
              <a:t>cloud.png</a:t>
            </a:r>
            <a:r>
              <a:rPr lang="en-US" dirty="0" smtClean="0"/>
              <a:t> alt=“Cloud image” /&gt;</a:t>
            </a:r>
          </a:p>
          <a:p>
            <a:endParaRPr lang="en-US" dirty="0" smtClean="0"/>
          </a:p>
          <a:p>
            <a:r>
              <a:rPr lang="en-US" dirty="0" smtClean="0"/>
              <a:t>Link Tag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www.google.com</a:t>
            </a:r>
            <a:r>
              <a:rPr lang="en-US" dirty="0" smtClean="0"/>
              <a:t>”&gt;&lt;/a&gt;</a:t>
            </a:r>
          </a:p>
        </p:txBody>
      </p:sp>
    </p:spTree>
    <p:extLst>
      <p:ext uri="{BB962C8B-B14F-4D97-AF65-F5344CB8AC3E}">
        <p14:creationId xmlns:p14="http://schemas.microsoft.com/office/powerpoint/2010/main" val="17628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List Tag (Ordered and Unordered)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3290994"/>
            <a:ext cx="3416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5" y="3290994"/>
            <a:ext cx="349885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Div</a:t>
            </a:r>
            <a:r>
              <a:rPr lang="en-US" dirty="0" smtClean="0"/>
              <a:t> Tag (Division)</a:t>
            </a:r>
          </a:p>
          <a:p>
            <a:pPr lvl="1"/>
            <a:r>
              <a:rPr lang="en-US" dirty="0" smtClean="0"/>
              <a:t>Block element</a:t>
            </a:r>
          </a:p>
          <a:p>
            <a:pPr lvl="1"/>
            <a:r>
              <a:rPr lang="en-US" dirty="0" smtClean="0"/>
              <a:t>Used for code ’blocks’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reaks up the HTML page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Span Tag</a:t>
            </a:r>
          </a:p>
          <a:p>
            <a:pPr lvl="1"/>
            <a:r>
              <a:rPr lang="en-US" dirty="0" smtClean="0"/>
              <a:t>Inline element</a:t>
            </a:r>
          </a:p>
          <a:p>
            <a:pPr lvl="1"/>
            <a:r>
              <a:rPr lang="en-US" dirty="0" smtClean="0"/>
              <a:t>Surrounds small portions of text,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2025573"/>
            <a:ext cx="5562600" cy="120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4609519"/>
            <a:ext cx="5562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– Gives more information to the browser – connected to CSS</a:t>
            </a:r>
          </a:p>
          <a:p>
            <a:pPr lvl="1"/>
            <a:r>
              <a:rPr lang="en-US" dirty="0" smtClean="0"/>
              <a:t>ID, Class, Alt (Alternative Text, Accessibility), In-line CSS, </a:t>
            </a:r>
            <a:r>
              <a:rPr lang="en-US" dirty="0" err="1" smtClean="0"/>
              <a:t>Href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4489715"/>
            <a:ext cx="7918450" cy="50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829242"/>
            <a:ext cx="3663950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5482168"/>
            <a:ext cx="64452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= Cascading Stylesheets</a:t>
            </a:r>
          </a:p>
          <a:p>
            <a:pPr lvl="1"/>
            <a:r>
              <a:rPr lang="en-US" dirty="0" smtClean="0"/>
              <a:t>Cascading: styles can be overwritten and overruled</a:t>
            </a:r>
          </a:p>
          <a:p>
            <a:pPr lvl="1"/>
            <a:r>
              <a:rPr lang="en-US" dirty="0" smtClean="0"/>
              <a:t>Stylesheets: document(s) that tell the browser how to render the page</a:t>
            </a:r>
          </a:p>
          <a:p>
            <a:pPr lvl="1"/>
            <a:endParaRPr lang="en-US" dirty="0"/>
          </a:p>
          <a:p>
            <a:r>
              <a:rPr lang="en-US" dirty="0" smtClean="0"/>
              <a:t>Style rules are followed top to bottom</a:t>
            </a:r>
          </a:p>
          <a:p>
            <a:pPr lvl="1"/>
            <a:r>
              <a:rPr lang="en-US" dirty="0" smtClean="0"/>
              <a:t>In the sheet</a:t>
            </a:r>
          </a:p>
          <a:p>
            <a:pPr lvl="1"/>
            <a:r>
              <a:rPr lang="en-US" dirty="0" smtClean="0"/>
              <a:t>In your HTML document</a:t>
            </a:r>
          </a:p>
          <a:p>
            <a:pPr lvl="1"/>
            <a:endParaRPr lang="en-US" dirty="0"/>
          </a:p>
          <a:p>
            <a:r>
              <a:rPr lang="en-US" dirty="0" smtClean="0"/>
              <a:t>Consists of selector, property, and value</a:t>
            </a:r>
          </a:p>
        </p:txBody>
      </p:sp>
    </p:spTree>
    <p:extLst>
      <p:ext uri="{BB962C8B-B14F-4D97-AF65-F5344CB8AC3E}">
        <p14:creationId xmlns:p14="http://schemas.microsoft.com/office/powerpoint/2010/main" val="5190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</a:p>
          <a:p>
            <a:pPr lvl="1"/>
            <a:r>
              <a:rPr lang="en-US" dirty="0" smtClean="0"/>
              <a:t>Selector: div element or HTML attribute</a:t>
            </a:r>
          </a:p>
          <a:p>
            <a:pPr lvl="2"/>
            <a:r>
              <a:rPr lang="en-US" dirty="0" smtClean="0"/>
              <a:t>IDs begin with “#”, Classes begin with “.”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5" y="3432599"/>
            <a:ext cx="4705350" cy="12763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21280" y="3429000"/>
            <a:ext cx="141732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09160" y="4343400"/>
            <a:ext cx="822960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12480" y="4328160"/>
            <a:ext cx="2118360" cy="86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2431" y="321968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9078" y="5349148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0840" y="5056108"/>
            <a:ext cx="70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30" y="2306955"/>
            <a:ext cx="3727450" cy="133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35529"/>
            <a:ext cx="47053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4238623"/>
            <a:ext cx="44069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selectors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of Commas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1845734"/>
            <a:ext cx="4368800" cy="141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4120939"/>
            <a:ext cx="3073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Descendants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Direct Child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0" y="3085889"/>
            <a:ext cx="324485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120814"/>
            <a:ext cx="3149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38685"/>
            <a:ext cx="4937125" cy="3637881"/>
          </a:xfrm>
        </p:spPr>
      </p:pic>
    </p:spTree>
    <p:extLst>
      <p:ext uri="{BB962C8B-B14F-4D97-AF65-F5344CB8AC3E}">
        <p14:creationId xmlns:p14="http://schemas.microsoft.com/office/powerpoint/2010/main" val="907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10058400" cy="62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75990"/>
            <a:ext cx="4937125" cy="3563271"/>
          </a:xfrm>
        </p:spPr>
      </p:pic>
    </p:spTree>
    <p:extLst>
      <p:ext uri="{BB962C8B-B14F-4D97-AF65-F5344CB8AC3E}">
        <p14:creationId xmlns:p14="http://schemas.microsoft.com/office/powerpoint/2010/main" val="10960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10058400" cy="62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– 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Pseudo-classes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Keyword added to selectors that specify a special state of the element to be selected (Mozilla Foundation)</a:t>
            </a:r>
          </a:p>
          <a:p>
            <a:pPr lvl="1"/>
            <a:r>
              <a:rPr lang="en-US" dirty="0" smtClean="0"/>
              <a:t>Let you apply a style to an element:</a:t>
            </a:r>
          </a:p>
          <a:p>
            <a:pPr lvl="2"/>
            <a:r>
              <a:rPr lang="en-US" dirty="0" smtClean="0"/>
              <a:t>In relationship to the document tree (traditional selectors)</a:t>
            </a:r>
          </a:p>
          <a:p>
            <a:pPr lvl="2"/>
            <a:r>
              <a:rPr lang="en-US" dirty="0" smtClean="0"/>
              <a:t>History of the navigator (:visited)</a:t>
            </a:r>
          </a:p>
          <a:p>
            <a:pPr lvl="2"/>
            <a:r>
              <a:rPr lang="en-US" dirty="0" smtClean="0"/>
              <a:t>Status of the content (:checked)</a:t>
            </a:r>
          </a:p>
          <a:p>
            <a:pPr lvl="2"/>
            <a:r>
              <a:rPr lang="en-US" dirty="0" smtClean="0"/>
              <a:t>Position of the mouse (:hover)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– Document Object Model</a:t>
            </a:r>
          </a:p>
          <a:p>
            <a:pPr lvl="1"/>
            <a:r>
              <a:rPr lang="en-US" dirty="0" smtClean="0"/>
              <a:t>Platform and and interface that allows programs and scripts to dynamically access and update the context structure and style of a document (W3C standard)</a:t>
            </a:r>
          </a:p>
          <a:p>
            <a:pPr lvl="1"/>
            <a:r>
              <a:rPr lang="en-US" dirty="0" smtClean="0"/>
              <a:t>Created by browser when page is loaded</a:t>
            </a:r>
          </a:p>
          <a:p>
            <a:pPr lvl="1"/>
            <a:r>
              <a:rPr lang="en-US" dirty="0" smtClean="0"/>
              <a:t>Created using HTML and CSS files</a:t>
            </a:r>
          </a:p>
          <a:p>
            <a:pPr lvl="1"/>
            <a:r>
              <a:rPr lang="en-US" dirty="0" smtClean="0"/>
              <a:t>DOM tree is created (creates elements, text nodes, attribute nodes, etc.)</a:t>
            </a:r>
          </a:p>
          <a:p>
            <a:pPr lvl="1"/>
            <a:r>
              <a:rPr lang="en-US" dirty="0" smtClean="0"/>
              <a:t>Because it is a model it can be used by JS to create dynamic HTML:</a:t>
            </a:r>
          </a:p>
          <a:p>
            <a:pPr lvl="2"/>
            <a:r>
              <a:rPr lang="en-US" dirty="0" smtClean="0"/>
              <a:t>Change elements on a page</a:t>
            </a:r>
          </a:p>
          <a:p>
            <a:pPr lvl="2"/>
            <a:r>
              <a:rPr lang="en-US" dirty="0" smtClean="0"/>
              <a:t>Change attributes on a page</a:t>
            </a:r>
          </a:p>
          <a:p>
            <a:pPr lvl="2"/>
            <a:r>
              <a:rPr lang="en-US" dirty="0" smtClean="0"/>
              <a:t>Change CSS styles on a page</a:t>
            </a:r>
          </a:p>
          <a:p>
            <a:pPr lvl="2"/>
            <a:r>
              <a:rPr lang="en-US" dirty="0" smtClean="0"/>
              <a:t>React to events on a page</a:t>
            </a:r>
          </a:p>
          <a:p>
            <a:pPr lvl="2"/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Is represented by the ’document’ object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205230"/>
            <a:ext cx="6109005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0" y="1205230"/>
            <a:ext cx="546598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 3 ways:</a:t>
            </a:r>
          </a:p>
          <a:p>
            <a:r>
              <a:rPr lang="en-US" dirty="0" smtClean="0"/>
              <a:t>1. Inline </a:t>
            </a:r>
            <a:r>
              <a:rPr lang="en-US" dirty="0" smtClean="0"/>
              <a:t>JavaScript</a:t>
            </a:r>
            <a:endParaRPr lang="en-US" dirty="0" smtClean="0"/>
          </a:p>
          <a:p>
            <a:r>
              <a:rPr lang="en-US" sz="1200" i="1" dirty="0" smtClean="0"/>
              <a:t>(not a best practice)</a:t>
            </a:r>
            <a:endParaRPr lang="en-US" sz="1200" i="1" dirty="0"/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 smtClean="0"/>
              <a:t>. Script tag in HTML document</a:t>
            </a:r>
          </a:p>
          <a:p>
            <a:r>
              <a:rPr lang="en-US" sz="1200" i="1" dirty="0" smtClean="0"/>
              <a:t>(not a best practice)</a:t>
            </a:r>
            <a:endParaRPr lang="en-US" sz="1200" i="1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</a:t>
            </a:r>
            <a:r>
              <a:rPr lang="en-US" dirty="0" smtClean="0"/>
              <a:t>. JavaScript files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0" y="2301240"/>
            <a:ext cx="6521450" cy="74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11" y="3326554"/>
            <a:ext cx="4608347" cy="145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94" y="5250642"/>
            <a:ext cx="7383780" cy="5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Access the element (using methods)</a:t>
            </a:r>
          </a:p>
          <a:p>
            <a:endParaRPr lang="en-US" dirty="0"/>
          </a:p>
          <a:p>
            <a:r>
              <a:rPr lang="en-US" dirty="0" err="1" smtClean="0"/>
              <a:t>document.getElementByID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document.getElementByClassName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document.querySelector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Returns first match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document.querySelectorAll</a:t>
            </a:r>
            <a:r>
              <a:rPr lang="en-US" dirty="0" smtClean="0">
                <a:sym typeface="Wingdings"/>
              </a:rPr>
              <a:t>()  Returns all matches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7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methods will return arrays:</a:t>
            </a:r>
          </a:p>
          <a:p>
            <a:pPr lvl="1"/>
            <a:r>
              <a:rPr lang="en-US" dirty="0" err="1" smtClean="0"/>
              <a:t>getElementsByClassName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querySelectorAll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To access individual elements:</a:t>
            </a:r>
          </a:p>
          <a:p>
            <a:pPr lvl="1"/>
            <a:r>
              <a:rPr lang="en-US" dirty="0" smtClean="0"/>
              <a:t>Item(index-of-list-item)</a:t>
            </a:r>
          </a:p>
          <a:p>
            <a:pPr lvl="2"/>
            <a:r>
              <a:rPr lang="en-US" dirty="0" err="1" smtClean="0"/>
              <a:t>memberElements.item</a:t>
            </a:r>
            <a:r>
              <a:rPr lang="en-US" dirty="0" smtClean="0"/>
              <a:t>(1)</a:t>
            </a:r>
          </a:p>
          <a:p>
            <a:pPr lvl="1"/>
            <a:r>
              <a:rPr lang="en-US" dirty="0" smtClean="0"/>
              <a:t>Array </a:t>
            </a:r>
            <a:r>
              <a:rPr lang="en-US" dirty="0" err="1" smtClean="0"/>
              <a:t>synatax</a:t>
            </a:r>
            <a:endParaRPr lang="en-US" dirty="0" smtClean="0"/>
          </a:p>
          <a:p>
            <a:pPr lvl="2"/>
            <a:r>
              <a:rPr lang="en-US" dirty="0" err="1" smtClean="0"/>
              <a:t>memberElements</a:t>
            </a:r>
            <a:r>
              <a:rPr lang="en-US" dirty="0" smtClean="0"/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Since methods return arrays – we do looping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Text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text from the DOM:</a:t>
            </a:r>
          </a:p>
          <a:p>
            <a:endParaRPr lang="en-US" dirty="0"/>
          </a:p>
          <a:p>
            <a:r>
              <a:rPr lang="en-US" dirty="0" smtClean="0"/>
              <a:t>1. </a:t>
            </a:r>
            <a:r>
              <a:rPr lang="en-US" dirty="0" err="1" smtClean="0"/>
              <a:t>innerHTML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 and the HTML content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en-US" dirty="0" err="1" smtClean="0"/>
              <a:t>textContent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text, does not ’obey’ CSS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en-US" dirty="0" err="1" smtClean="0"/>
              <a:t>innerText</a:t>
            </a:r>
            <a:r>
              <a:rPr lang="en-US" dirty="0" smtClean="0">
                <a:sym typeface="Wingdings"/>
              </a:rPr>
              <a:t> returns text, does ’obey’ CSS</a:t>
            </a:r>
          </a:p>
          <a:p>
            <a:pPr lvl="1"/>
            <a:r>
              <a:rPr lang="en-US" dirty="0" smtClean="0">
                <a:sym typeface="Wingdings"/>
              </a:rPr>
              <a:t>If CSS has text ‘hidden’ it will not return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DOM_Manip_Practice</a:t>
            </a:r>
            <a:endParaRPr lang="en-US" dirty="0" smtClean="0"/>
          </a:p>
          <a:p>
            <a:r>
              <a:rPr lang="en-US" dirty="0" smtClean="0"/>
              <a:t>Use JavaScript to do the following tasks:</a:t>
            </a:r>
          </a:p>
          <a:p>
            <a:endParaRPr lang="en-US" dirty="0"/>
          </a:p>
          <a:p>
            <a:r>
              <a:rPr lang="en-US" dirty="0" smtClean="0"/>
              <a:t>1. Print Solange’s name to the console</a:t>
            </a:r>
            <a:endParaRPr lang="en-US" dirty="0"/>
          </a:p>
          <a:p>
            <a:r>
              <a:rPr lang="en-US" dirty="0" smtClean="0"/>
              <a:t>2. Print Solange’s 3</a:t>
            </a:r>
            <a:r>
              <a:rPr lang="en-US" baseline="30000" dirty="0" smtClean="0"/>
              <a:t>rd</a:t>
            </a:r>
            <a:r>
              <a:rPr lang="en-US" dirty="0" smtClean="0"/>
              <a:t> album to the console – just text</a:t>
            </a:r>
            <a:endParaRPr lang="en-US" dirty="0"/>
          </a:p>
          <a:p>
            <a:r>
              <a:rPr lang="en-US" dirty="0" smtClean="0"/>
              <a:t>3. Print Solange’s 2</a:t>
            </a:r>
            <a:r>
              <a:rPr lang="en-US" baseline="30000" dirty="0" smtClean="0"/>
              <a:t>nd</a:t>
            </a:r>
            <a:r>
              <a:rPr lang="en-US" dirty="0" smtClean="0"/>
              <a:t> album to the console – with markup</a:t>
            </a:r>
          </a:p>
          <a:p>
            <a:r>
              <a:rPr lang="en-US" dirty="0" smtClean="0"/>
              <a:t>4. Print </a:t>
            </a:r>
            <a:r>
              <a:rPr lang="en-US" i="1" dirty="0" smtClean="0"/>
              <a:t>all</a:t>
            </a:r>
            <a:r>
              <a:rPr lang="en-US" dirty="0" smtClean="0"/>
              <a:t> of Solange’s albums to the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Change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same methods you used to grab text – you can change it!</a:t>
            </a:r>
          </a:p>
          <a:p>
            <a:r>
              <a:rPr lang="en-US" dirty="0" smtClean="0"/>
              <a:t>Remember these are attributes on an object, how do you think you can change it??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3857414"/>
            <a:ext cx="10058400" cy="8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CSS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manipulate CSS classes uses the ‘</a:t>
            </a:r>
            <a:r>
              <a:rPr lang="en-US" dirty="0" err="1" smtClean="0"/>
              <a:t>classList</a:t>
            </a:r>
            <a:r>
              <a:rPr lang="en-US" dirty="0" smtClean="0"/>
              <a:t>’ property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[selector].</a:t>
            </a:r>
            <a:r>
              <a:rPr lang="en-US" dirty="0" err="1" smtClean="0"/>
              <a:t>classList</a:t>
            </a:r>
            <a:r>
              <a:rPr lang="en-US" dirty="0" smtClean="0"/>
              <a:t>.[method]</a:t>
            </a:r>
          </a:p>
          <a:p>
            <a:pPr lvl="1"/>
            <a:endParaRPr lang="en-US" dirty="0"/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dd(’</a:t>
            </a:r>
            <a:r>
              <a:rPr lang="en-US" dirty="0" err="1" smtClean="0"/>
              <a:t>className</a:t>
            </a:r>
            <a:r>
              <a:rPr lang="en-US" dirty="0" smtClean="0"/>
              <a:t>’, 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emove(‘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 smtClean="0"/>
              <a:t>contains(‘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2"/>
            <a:r>
              <a:rPr lang="en-US" dirty="0" smtClean="0"/>
              <a:t>Returns true if present</a:t>
            </a:r>
          </a:p>
          <a:p>
            <a:pPr lvl="2"/>
            <a:r>
              <a:rPr lang="en-US" dirty="0" smtClean="0"/>
              <a:t>Returns false if not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3703320"/>
            <a:ext cx="5888571" cy="72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4797445"/>
            <a:ext cx="5562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 DOM element:</a:t>
            </a:r>
          </a:p>
          <a:p>
            <a:pPr lvl="1"/>
            <a:r>
              <a:rPr lang="en-US" dirty="0" smtClean="0"/>
              <a:t>1. Create the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newEl</a:t>
            </a:r>
            <a:r>
              <a:rPr lang="en-US" dirty="0" smtClean="0"/>
              <a:t> = </a:t>
            </a:r>
            <a:r>
              <a:rPr lang="en-US" dirty="0" err="1" smtClean="0"/>
              <a:t>document.createElement</a:t>
            </a:r>
            <a:r>
              <a:rPr lang="en-US" dirty="0" smtClean="0"/>
              <a:t>(‘li’);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2. Create a text node (if needed) 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newText</a:t>
            </a:r>
            <a:r>
              <a:rPr lang="en-US" dirty="0" smtClean="0"/>
              <a:t> = </a:t>
            </a:r>
            <a:r>
              <a:rPr lang="en-US" dirty="0" err="1" smtClean="0"/>
              <a:t>document.createTextNode</a:t>
            </a:r>
            <a:r>
              <a:rPr lang="en-US" dirty="0" smtClean="0"/>
              <a:t>(‘New Member’);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3. Append the text node to the element</a:t>
            </a:r>
          </a:p>
          <a:p>
            <a:pPr lvl="2"/>
            <a:r>
              <a:rPr lang="en-US" dirty="0" err="1" smtClean="0"/>
              <a:t>newEl.appendChild</a:t>
            </a:r>
            <a:r>
              <a:rPr lang="en-US" dirty="0" smtClean="0"/>
              <a:t>(</a:t>
            </a:r>
            <a:r>
              <a:rPr lang="en-US" dirty="0" err="1" smtClean="0"/>
              <a:t>newText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4. Find (cache) the position of desired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position = </a:t>
            </a:r>
            <a:r>
              <a:rPr lang="en-US" dirty="0" err="1" smtClean="0"/>
              <a:t>document.getElementByTagName</a:t>
            </a:r>
            <a:r>
              <a:rPr lang="en-US" dirty="0" smtClean="0"/>
              <a:t>(‘</a:t>
            </a:r>
            <a:r>
              <a:rPr lang="en-US" dirty="0" err="1" smtClean="0"/>
              <a:t>ul</a:t>
            </a:r>
            <a:r>
              <a:rPr lang="en-US" dirty="0" smtClean="0"/>
              <a:t>’)[0]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5. Append new element to the position</a:t>
            </a:r>
          </a:p>
          <a:p>
            <a:pPr lvl="2"/>
            <a:r>
              <a:rPr lang="en-US" dirty="0" err="1" smtClean="0"/>
              <a:t>position.appendChild</a:t>
            </a:r>
            <a:r>
              <a:rPr lang="en-US" dirty="0" smtClean="0"/>
              <a:t>(</a:t>
            </a:r>
            <a:r>
              <a:rPr lang="en-US" dirty="0" err="1" smtClean="0"/>
              <a:t>newEl</a:t>
            </a:r>
            <a:r>
              <a:rPr lang="en-US" dirty="0" smtClean="0"/>
              <a:t>);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1" y="2880360"/>
            <a:ext cx="5577840" cy="1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990600"/>
            <a:ext cx="8359770" cy="457551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7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Remove a DOM element: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1. Find the element you want to remove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removeEl</a:t>
            </a:r>
            <a:r>
              <a:rPr lang="en-US" dirty="0" smtClean="0"/>
              <a:t> = </a:t>
            </a:r>
            <a:r>
              <a:rPr lang="en-US" dirty="0" err="1" smtClean="0"/>
              <a:t>document.getElementsByClassName</a:t>
            </a:r>
            <a:r>
              <a:rPr lang="en-US" dirty="0" smtClean="0"/>
              <a:t>(‘</a:t>
            </a:r>
            <a:r>
              <a:rPr lang="en-US" dirty="0" err="1" smtClean="0"/>
              <a:t>newMember</a:t>
            </a:r>
            <a:r>
              <a:rPr lang="en-US" dirty="0" smtClean="0"/>
              <a:t>’)[0];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2. Find the parent of the element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parentEl</a:t>
            </a:r>
            <a:r>
              <a:rPr lang="en-US" dirty="0" smtClean="0"/>
              <a:t> = </a:t>
            </a:r>
            <a:r>
              <a:rPr lang="en-US" dirty="0" err="1" smtClean="0"/>
              <a:t>removeEl.parentNode</a:t>
            </a:r>
            <a:r>
              <a:rPr lang="en-US" dirty="0" smtClean="0"/>
              <a:t>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3. Use </a:t>
            </a:r>
            <a:r>
              <a:rPr lang="en-US" dirty="0" err="1" smtClean="0"/>
              <a:t>removeChild</a:t>
            </a:r>
            <a:r>
              <a:rPr lang="en-US" dirty="0" smtClean="0"/>
              <a:t>() method to remove the child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parentEl.removeChild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Shorter Syntax: </a:t>
            </a:r>
            <a:r>
              <a:rPr lang="en-US" dirty="0" err="1" smtClean="0"/>
              <a:t>removeEl.parentNode.removeChild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Doesn’t require you create a variable for the parent node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37182"/>
            <a:ext cx="6025515" cy="11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1. Change header of the page from ‘African-American Writers’ to ‘African-American Authors’</a:t>
            </a:r>
          </a:p>
          <a:p>
            <a:endParaRPr lang="en-US" dirty="0"/>
          </a:p>
          <a:p>
            <a:r>
              <a:rPr lang="en-US" dirty="0" smtClean="0"/>
              <a:t>2. Add a class to the &lt;</a:t>
            </a:r>
            <a:r>
              <a:rPr lang="en-US" dirty="0" err="1" smtClean="0"/>
              <a:t>ul</a:t>
            </a:r>
            <a:r>
              <a:rPr lang="en-US" dirty="0" smtClean="0"/>
              <a:t>&gt; element that adds a border to the list</a:t>
            </a:r>
          </a:p>
          <a:p>
            <a:endParaRPr lang="en-US" dirty="0"/>
          </a:p>
          <a:p>
            <a:r>
              <a:rPr lang="en-US" dirty="0" smtClean="0"/>
              <a:t>3. Add a list item to the unordered list with the text: Alice Walker</a:t>
            </a:r>
          </a:p>
          <a:p>
            <a:endParaRPr lang="en-US" dirty="0"/>
          </a:p>
          <a:p>
            <a:r>
              <a:rPr lang="en-US" dirty="0" smtClean="0"/>
              <a:t>4. Add a class to your Alice Walker list item that will change the text color to any color other than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POP QUIZ ON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How do you write a loop for arrays?</a:t>
            </a:r>
          </a:p>
          <a:p>
            <a:r>
              <a:rPr lang="en-US" dirty="0" smtClean="0"/>
              <a:t>2. How do you write a loop for objects?</a:t>
            </a:r>
          </a:p>
          <a:p>
            <a:r>
              <a:rPr lang="en-US" dirty="0" smtClean="0"/>
              <a:t>3. What is the difference between a function declaration and a function expression?</a:t>
            </a:r>
          </a:p>
          <a:p>
            <a:r>
              <a:rPr lang="en-US" dirty="0" smtClean="0"/>
              <a:t>4. What is a conditional statement?</a:t>
            </a:r>
          </a:p>
          <a:p>
            <a:r>
              <a:rPr lang="en-US" dirty="0" smtClean="0"/>
              <a:t>5. What does the ‘return’ keyword do?</a:t>
            </a:r>
          </a:p>
          <a:p>
            <a:r>
              <a:rPr lang="en-US" dirty="0" smtClean="0"/>
              <a:t>6. Using JavaScript, what is the object we use to manipulate the DOM?</a:t>
            </a:r>
          </a:p>
          <a:p>
            <a:r>
              <a:rPr lang="en-US" dirty="0" smtClean="0"/>
              <a:t>7. Do all nodes have attributes? Do all nodes have text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6324</TotalTime>
  <Words>5879</Words>
  <Application>Microsoft Macintosh PowerPoint</Application>
  <PresentationFormat>Widescreen</PresentationFormat>
  <Paragraphs>1093</Paragraphs>
  <Slides>129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Calibri</vt:lpstr>
      <vt:lpstr>Calibri Light</vt:lpstr>
      <vt:lpstr>Courier New</vt:lpstr>
      <vt:lpstr>Wingdings</vt:lpstr>
      <vt:lpstr>Arial</vt:lpstr>
      <vt:lpstr>Retrospect</vt:lpstr>
      <vt:lpstr>Int. JavaScript (JS) Intro. jQuery</vt:lpstr>
      <vt:lpstr>Who IS Mark Brown II?</vt:lpstr>
      <vt:lpstr>Commerce Data Academy</vt:lpstr>
      <vt:lpstr>Course Files</vt:lpstr>
      <vt:lpstr>GOALS</vt:lpstr>
      <vt:lpstr>MAKE A FRIEND!!</vt:lpstr>
      <vt:lpstr>Informative Conversation Statements</vt:lpstr>
      <vt:lpstr>Our Agreement (Repeat After Me)</vt:lpstr>
      <vt:lpstr>LETS GET TO IT!</vt:lpstr>
      <vt:lpstr>Getting Started</vt:lpstr>
      <vt:lpstr>PowerPoint Presentation</vt:lpstr>
      <vt:lpstr>2 OPTIONS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</vt:lpstr>
      <vt:lpstr>POP QUIZ!!</vt:lpstr>
      <vt:lpstr>VARIABLES</vt:lpstr>
      <vt:lpstr>ARRAYS (cont.)</vt:lpstr>
      <vt:lpstr>OBJECTS (cont.)</vt:lpstr>
      <vt:lpstr>EVEN MORE PRACTICE</vt:lpstr>
      <vt:lpstr>REPEAT AFTER ME!</vt:lpstr>
      <vt:lpstr>QUESTIONS????</vt:lpstr>
      <vt:lpstr>LOOPING (aka ‘For Loops’) - ARRAY</vt:lpstr>
      <vt:lpstr>LOOPING (aka ‘For-In’) - OBJECT</vt:lpstr>
      <vt:lpstr>PRACTICE</vt:lpstr>
      <vt:lpstr>SHOW/TELL ME YOUR CODE!!!</vt:lpstr>
      <vt:lpstr>PowerPoint Presentation</vt:lpstr>
      <vt:lpstr>BREAK! – 5 MIN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– keyword ‘return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IF…ELSE IF….ELSE Statements</vt:lpstr>
      <vt:lpstr>IF…ELSE IF…ELSE Statements</vt:lpstr>
      <vt:lpstr>PowerPoint Presentation</vt:lpstr>
      <vt:lpstr>PowerPoint Presentation</vt:lpstr>
      <vt:lpstr>PowerPoint Presentation</vt:lpstr>
      <vt:lpstr>HTML REVIEW</vt:lpstr>
      <vt:lpstr>HTML REVIEW</vt:lpstr>
      <vt:lpstr>HTML REVIEW</vt:lpstr>
      <vt:lpstr>HTML REVIEW</vt:lpstr>
      <vt:lpstr>HTML REVIEW</vt:lpstr>
      <vt:lpstr>HTML REVIEW</vt:lpstr>
      <vt:lpstr>CSS REVIEW</vt:lpstr>
      <vt:lpstr>CSS REVIEW</vt:lpstr>
      <vt:lpstr>CSS REVIEW</vt:lpstr>
      <vt:lpstr>CSS Selectors</vt:lpstr>
      <vt:lpstr>CSS REVIEW</vt:lpstr>
      <vt:lpstr>How will it render?</vt:lpstr>
      <vt:lpstr>PowerPoint Presentation</vt:lpstr>
      <vt:lpstr>How will it render?</vt:lpstr>
      <vt:lpstr>PowerPoint Presentation</vt:lpstr>
      <vt:lpstr>CSS – Pseudo-Classes</vt:lpstr>
      <vt:lpstr>DOM Manipulation</vt:lpstr>
      <vt:lpstr>PowerPoint Presentation</vt:lpstr>
      <vt:lpstr>DOM Manipulation</vt:lpstr>
      <vt:lpstr>DOM Manipulation</vt:lpstr>
      <vt:lpstr>DOM Manipulation - Lists</vt:lpstr>
      <vt:lpstr>DOM Manipulation - Loops</vt:lpstr>
      <vt:lpstr>DOM Manipulation – Text Content</vt:lpstr>
      <vt:lpstr>PRACTICE WITH DOM MANIP</vt:lpstr>
      <vt:lpstr>DOM Manipulation – Change Text</vt:lpstr>
      <vt:lpstr>DOM Manipulation – CSS Classes</vt:lpstr>
      <vt:lpstr>DOM Manipulation – DOM elements</vt:lpstr>
      <vt:lpstr>PowerPoint Presentation</vt:lpstr>
      <vt:lpstr>DOM Manipulation – DOM elements</vt:lpstr>
      <vt:lpstr>PRACTICE WITH DOM MANIP</vt:lpstr>
      <vt:lpstr>POP QUIZ ON MATERIAL</vt:lpstr>
      <vt:lpstr>BREAK!</vt:lpstr>
      <vt:lpstr>EVENTS</vt:lpstr>
      <vt:lpstr>EVENT HANDLING</vt:lpstr>
      <vt:lpstr>HTML EVENT HANDLERS</vt:lpstr>
      <vt:lpstr>EVENT HANDLING - DOM Event</vt:lpstr>
      <vt:lpstr>EVENT HANDLING – Event Listeners</vt:lpstr>
      <vt:lpstr>EVENT OBJECT</vt:lpstr>
      <vt:lpstr>PowerPoint Presentation</vt:lpstr>
      <vt:lpstr>EVENT DELEGATION</vt:lpstr>
      <vt:lpstr>PowerPoint Presentation</vt:lpstr>
      <vt:lpstr>QUESTIONS?</vt:lpstr>
      <vt:lpstr>YOUR TURN!!</vt:lpstr>
      <vt:lpstr>QUIZ</vt:lpstr>
      <vt:lpstr>PowerPoint Presentation</vt:lpstr>
      <vt:lpstr>jQuery</vt:lpstr>
      <vt:lpstr>jQuery - Syntax</vt:lpstr>
      <vt:lpstr>jQuery – DOM Manipulation</vt:lpstr>
      <vt:lpstr>jQuery – DOM Manipulation</vt:lpstr>
      <vt:lpstr>jQuery – Event Listeners</vt:lpstr>
      <vt:lpstr>jQuery – Event Listeners</vt:lpstr>
      <vt:lpstr>PowerPoint Presentation</vt:lpstr>
      <vt:lpstr>PowerPoint Presentation</vt:lpstr>
      <vt:lpstr>RESOURCES</vt:lpstr>
      <vt:lpstr>jQuery – AJAX Requests</vt:lpstr>
      <vt:lpstr>jQuery - AJAX</vt:lpstr>
      <vt:lpstr>PowerPoint Presentation</vt:lpstr>
      <vt:lpstr>JSON</vt:lpstr>
      <vt:lpstr>PowerPoint Presentation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236</cp:revision>
  <dcterms:created xsi:type="dcterms:W3CDTF">2016-09-26T13:07:21Z</dcterms:created>
  <dcterms:modified xsi:type="dcterms:W3CDTF">2017-02-21T13:54:56Z</dcterms:modified>
</cp:coreProperties>
</file>